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0" r:id="rId3"/>
    <p:sldMasterId id="2147483652" r:id="rId4"/>
    <p:sldMasterId id="2147483653" r:id="rId5"/>
    <p:sldMasterId id="2147483664" r:id="rId6"/>
    <p:sldMasterId id="2147483666" r:id="rId7"/>
    <p:sldMasterId id="2147483668" r:id="rId8"/>
  </p:sldMasterIdLst>
  <p:notesMasterIdLst>
    <p:notesMasterId r:id="rId11"/>
  </p:notesMasterIdLst>
  <p:sldIdLst>
    <p:sldId id="267" r:id="rId9"/>
    <p:sldId id="258" r:id="rId10"/>
    <p:sldId id="257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5" r:id="rId26"/>
    <p:sldId id="286" r:id="rId27"/>
    <p:sldId id="287" r:id="rId28"/>
    <p:sldId id="289" r:id="rId29"/>
    <p:sldId id="292" r:id="rId30"/>
    <p:sldId id="290" r:id="rId31"/>
    <p:sldId id="284" r:id="rId32"/>
    <p:sldId id="282" r:id="rId33"/>
    <p:sldId id="26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308" r:id="rId49"/>
    <p:sldId id="309" r:id="rId50"/>
    <p:sldId id="266" r:id="rId51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000000"/>
          </p15:clr>
        </p15:guide>
        <p15:guide id="2" pos="2799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5"/>
        <p:guide pos="279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61bbfb93_8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61bbfb93_8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g35e61bbfb93_8_0:notes"/>
          <p:cNvSpPr txBox="1"/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7" name="Google Shape;167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2" name="Google Shape;232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6" name="Google Shape;96;p24"/>
          <p:cNvSpPr txBox="1"/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7" name="Google Shape;97;p24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81000" y="2667000"/>
            <a:ext cx="840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type="body" idx="1"/>
          </p:nvPr>
        </p:nvSpPr>
        <p:spPr>
          <a:xfrm>
            <a:off x="0" y="990600"/>
            <a:ext cx="8437500" cy="4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type="sldNum" idx="12"/>
          </p:nvPr>
        </p:nvSpPr>
        <p:spPr>
          <a:xfrm>
            <a:off x="7086600" y="655320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685800" y="274638"/>
            <a:ext cx="8001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type="body" idx="1"/>
          </p:nvPr>
        </p:nvSpPr>
        <p:spPr>
          <a:xfrm>
            <a:off x="685800" y="990600"/>
            <a:ext cx="80010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0"/>
          <p:cNvSpPr txBox="1"/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7" name="Google Shape;87;p23"/>
          <p:cNvSpPr txBox="1"/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23"/>
          <p:cNvSpPr txBox="1"/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9" name="Google Shape;89;p23"/>
          <p:cNvSpPr txBox="1"/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0" name="Google Shape;90;p23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381000"/>
            <a:ext cx="9131300" cy="914400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11"/>
          <p:cNvSpPr/>
          <p:nvPr/>
        </p:nvSpPr>
        <p:spPr>
          <a:xfrm>
            <a:off x="0" y="6346825"/>
            <a:ext cx="9131300" cy="511175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-92075" y="220662"/>
            <a:ext cx="93267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272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170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ĐẠI HỌC QUỐC GIA TP.HỒ CHÍ MINH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272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170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TRƯỜNG ĐẠI HỌC BÁCH KHOA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272"/>
              </a:buClr>
              <a:buSzPts val="2200"/>
              <a:buFont typeface="Arial" panose="020B0604020202020204"/>
              <a:buNone/>
            </a:pPr>
            <a:r>
              <a:rPr lang="en-US" sz="2200" b="1" i="0" u="none" strike="noStrike" cap="none">
                <a:solidFill>
                  <a:srgbClr val="170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KHOA ĐIỆN-ĐIỆN TỬ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272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170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BỘ MÔN KỸ THUẬT ĐIỆN TỬ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13;p11"/>
          <p:cNvSpPr txBox="1"/>
          <p:nvPr/>
        </p:nvSpPr>
        <p:spPr>
          <a:xfrm>
            <a:off x="3352800" y="6096000"/>
            <a:ext cx="2895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2514600" y="6453187"/>
            <a:ext cx="6629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6ACB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rgbClr val="2F6AC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TP.Hồ Chí Minh  ngayngay /tt/nnnn (nhập ngày/tháng/năm ngày bảo vệ)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0" y="2438400"/>
            <a:ext cx="9144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LUẬN VĂN TỐT NGHIỆP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nhập tên đề tài vào đây (chọn View-&gt; master view-&gt;…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 i="0" u="none" strike="noStrike" cap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 i="0" u="none" strike="noStrike" cap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GVHD: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SV: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MSSV: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91400" y="179387"/>
            <a:ext cx="1716087" cy="15605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3" descr="Logo_hcmut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390"/>
              </a:srgbClr>
            </a:outerShdw>
          </a:effectLst>
        </p:spPr>
      </p:pic>
      <p:sp>
        <p:nvSpPr>
          <p:cNvPr id="24" name="Google Shape;24;p13"/>
          <p:cNvSpPr txBox="1"/>
          <p:nvPr/>
        </p:nvSpPr>
        <p:spPr>
          <a:xfrm>
            <a:off x="3759200" y="6477000"/>
            <a:ext cx="1524000" cy="3381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2F4D71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Họ và tên SV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25;p13"/>
          <p:cNvCxnSpPr/>
          <p:nvPr/>
        </p:nvCxnSpPr>
        <p:spPr>
          <a:xfrm>
            <a:off x="152400" y="990600"/>
            <a:ext cx="8839200" cy="0"/>
          </a:xfrm>
          <a:prstGeom prst="straightConnector1">
            <a:avLst/>
          </a:prstGeom>
          <a:noFill/>
          <a:ln w="50800" cap="flat" cmpd="sng">
            <a:solidFill>
              <a:srgbClr val="0070C0"/>
            </a:solidFill>
            <a:prstDash val="solid"/>
            <a:bevel/>
            <a:headEnd type="diamond" w="med" len="med"/>
            <a:tailEnd type="none" w="sm" len="sm"/>
          </a:ln>
        </p:spPr>
      </p:cxnSp>
      <p:sp>
        <p:nvSpPr>
          <p:cNvPr id="26" name="Google Shape;26;p13"/>
          <p:cNvSpPr txBox="1"/>
          <p:nvPr/>
        </p:nvSpPr>
        <p:spPr>
          <a:xfrm>
            <a:off x="152400" y="6519862"/>
            <a:ext cx="3124200" cy="3381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2F4D71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Bộ môn Kỹ Thuật Điện Tử-LVTN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;p13"/>
          <p:cNvSpPr txBox="1"/>
          <p:nvPr/>
        </p:nvSpPr>
        <p:spPr>
          <a:xfrm>
            <a:off x="5900737" y="6454775"/>
            <a:ext cx="2743200" cy="3381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2F4D71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Ngày tháng năm bảo vệ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8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0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6" scaled="0"/>
        </a:gradFill>
        <a:effectLst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sldNum" idx="12"/>
          </p:nvPr>
        </p:nvSpPr>
        <p:spPr>
          <a:xfrm>
            <a:off x="7086600" y="655320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16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0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6" scaled="0"/>
        </a:gra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0" y="381000"/>
            <a:ext cx="9131300" cy="914400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4" name="Google Shape;114;p27" descr="DHBK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6346825"/>
            <a:ext cx="9131300" cy="511175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0" y="0"/>
            <a:ext cx="9153525" cy="1600200"/>
          </a:xfrm>
          <a:custGeom>
            <a:avLst/>
            <a:gdLst/>
            <a:ahLst/>
            <a:cxnLst/>
            <a:rect l="l" t="t" r="r" b="b"/>
            <a:pathLst>
              <a:path w="5766" h="1008" extrusionOk="0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0" y="0"/>
            <a:ext cx="9170988" cy="1362075"/>
          </a:xfrm>
          <a:custGeom>
            <a:avLst/>
            <a:gdLst/>
            <a:ahLst/>
            <a:cxnLst/>
            <a:rect l="l" t="t" r="r" b="b"/>
            <a:pathLst>
              <a:path w="5777" h="858" extrusionOk="0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0" y="4373562"/>
            <a:ext cx="9131300" cy="1036637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" name="Google Shape;119;p27" descr="Logo_hcmut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1900" y="0"/>
            <a:ext cx="1562100" cy="1562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390"/>
              </a:srgbClr>
            </a:outerShdw>
          </a:effectLst>
        </p:spPr>
      </p:pic>
      <p:sp>
        <p:nvSpPr>
          <p:cNvPr id="120" name="Google Shape;120;p27"/>
          <p:cNvSpPr txBox="1"/>
          <p:nvPr/>
        </p:nvSpPr>
        <p:spPr>
          <a:xfrm>
            <a:off x="0" y="4343400"/>
            <a:ext cx="9326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Tầm nhìn-Sứ mạng-Mục tiêu-Nhiệm vụ (VMGO)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Bộ môn Điện Tử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3352800" y="6096000"/>
            <a:ext cx="2895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3390900" y="6453187"/>
            <a:ext cx="28956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6ACB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2F6AC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TP.Hồ Chí Minh  09/2011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2971800" y="5791200"/>
            <a:ext cx="3048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Hoàng Trang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0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6" scaled="0"/>
        </a:gradFill>
        <a:effectLst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/>
          <p:nvPr/>
        </p:nvSpPr>
        <p:spPr>
          <a:xfrm>
            <a:off x="0" y="76200"/>
            <a:ext cx="9131300" cy="1219200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1" name="Google Shape;131;p29" descr="hinh3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 descr="Logo_hcmut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390"/>
              </a:srgbClr>
            </a:outerShdw>
          </a:effectLst>
        </p:spPr>
      </p:pic>
      <p:sp>
        <p:nvSpPr>
          <p:cNvPr id="133" name="Google Shape;133;p29"/>
          <p:cNvSpPr txBox="1"/>
          <p:nvPr/>
        </p:nvSpPr>
        <p:spPr>
          <a:xfrm>
            <a:off x="4114800" y="6597650"/>
            <a:ext cx="914400" cy="336600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853A55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805"/>
              </a:buClr>
              <a:buSzPts val="16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rgbClr val="DD480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09/2011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type="sldNum" idx="12"/>
          </p:nvPr>
        </p:nvSpPr>
        <p:spPr>
          <a:xfrm>
            <a:off x="7086600" y="655320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0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6" scaled="0"/>
        </a:gra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/>
          <p:nvPr/>
        </p:nvSpPr>
        <p:spPr>
          <a:xfrm>
            <a:off x="0" y="381000"/>
            <a:ext cx="9131300" cy="914400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3" name="Google Shape;143;p31" descr="DHBK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/>
          <p:nvPr/>
        </p:nvSpPr>
        <p:spPr>
          <a:xfrm>
            <a:off x="0" y="6346825"/>
            <a:ext cx="9131300" cy="511175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0" y="0"/>
            <a:ext cx="9153525" cy="1600200"/>
          </a:xfrm>
          <a:custGeom>
            <a:avLst/>
            <a:gdLst/>
            <a:ahLst/>
            <a:cxnLst/>
            <a:rect l="l" t="t" r="r" b="b"/>
            <a:pathLst>
              <a:path w="5766" h="1008" extrusionOk="0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0" y="0"/>
            <a:ext cx="9170988" cy="1362075"/>
          </a:xfrm>
          <a:custGeom>
            <a:avLst/>
            <a:gdLst/>
            <a:ahLst/>
            <a:cxnLst/>
            <a:rect l="l" t="t" r="r" b="b"/>
            <a:pathLst>
              <a:path w="5777" h="858" extrusionOk="0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0" y="4373562"/>
            <a:ext cx="9131300" cy="1036637"/>
          </a:xfrm>
          <a:custGeom>
            <a:avLst/>
            <a:gdLst/>
            <a:ahLst/>
            <a:cxnLst/>
            <a:rect l="l" t="t" r="r" b="b"/>
            <a:pathLst>
              <a:path w="5752" h="444" extrusionOk="0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" name="Google Shape;148;p31" descr="Logo_hcmut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1900" y="0"/>
            <a:ext cx="1562100" cy="1562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0390"/>
              </a:srgbClr>
            </a:outerShdw>
          </a:effectLst>
        </p:spPr>
      </p:pic>
      <p:sp>
        <p:nvSpPr>
          <p:cNvPr id="149" name="Google Shape;149;p31"/>
          <p:cNvSpPr txBox="1"/>
          <p:nvPr/>
        </p:nvSpPr>
        <p:spPr>
          <a:xfrm>
            <a:off x="0" y="4343400"/>
            <a:ext cx="9326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Tầm nhìn-Sứ mạng-Mục tiêu-Nhiệm vụ (VMGO)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Bộ môn Điện Tử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3352800" y="6096000"/>
            <a:ext cx="2895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3390900" y="6453187"/>
            <a:ext cx="28956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6ACB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2F6AC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TP.Hồ Chí Minh  09/2011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2971800" y="5791200"/>
            <a:ext cx="3048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Hoàng Trang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type="sldNum" idx="12"/>
          </p:nvPr>
        </p:nvSpPr>
        <p:spPr>
          <a:xfrm>
            <a:off x="0" y="6610350"/>
            <a:ext cx="381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15340" y="2103755"/>
            <a:ext cx="7873365" cy="3220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5340" y="2103755"/>
            <a:ext cx="7873365" cy="46272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46605" y="1922780"/>
            <a:ext cx="5050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2400" b="1"/>
              <a:t>BÁO CÁO BÀI TẬP LỚN MÔN </a:t>
            </a:r>
            <a:endParaRPr lang="vi-VN" altLang="en-US" sz="2400" b="1"/>
          </a:p>
          <a:p>
            <a:pPr algn="ctr"/>
            <a:r>
              <a:rPr lang="vi-VN" altLang="en-US" sz="2400" b="1"/>
              <a:t>ĐIỆN TỬ ỨNG DỤNG</a:t>
            </a:r>
            <a:endParaRPr lang="vi-VN" altLang="en-US" sz="2400" b="1"/>
          </a:p>
        </p:txBody>
      </p:sp>
      <p:sp>
        <p:nvSpPr>
          <p:cNvPr id="8" name="Text Box 7"/>
          <p:cNvSpPr txBox="1"/>
          <p:nvPr/>
        </p:nvSpPr>
        <p:spPr>
          <a:xfrm>
            <a:off x="600710" y="3249295"/>
            <a:ext cx="783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3600" b="1"/>
              <a:t>MẠCH ĐO KHỐI </a:t>
            </a:r>
            <a:r>
              <a:rPr lang="vi-VN" altLang="en-US" sz="4000" b="1"/>
              <a:t>LƯỢNG </a:t>
            </a:r>
            <a:r>
              <a:rPr lang="vi-VN" altLang="en-US" sz="3600" b="1"/>
              <a:t>TIỂU LY</a:t>
            </a:r>
            <a:endParaRPr lang="vi-VN" altLang="en-US" sz="3600" b="1"/>
          </a:p>
        </p:txBody>
      </p:sp>
      <p:sp>
        <p:nvSpPr>
          <p:cNvPr id="9" name="Text Box 8"/>
          <p:cNvSpPr txBox="1"/>
          <p:nvPr/>
        </p:nvSpPr>
        <p:spPr>
          <a:xfrm>
            <a:off x="5313045" y="5735955"/>
            <a:ext cx="3375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vi-VN" altLang="en-US" sz="1600" b="1"/>
              <a:t>GVHD: ThS. Nguyễn Trung Hiếu</a:t>
            </a:r>
            <a:endParaRPr lang="vi-VN" altLang="en-US" sz="1600" b="1"/>
          </a:p>
          <a:p>
            <a:pPr algn="l"/>
            <a:r>
              <a:rPr lang="vi-VN" altLang="en-US" sz="1600" b="1"/>
              <a:t>Nhóm: 17</a:t>
            </a:r>
            <a:endParaRPr lang="vi-VN" altLang="en-US"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Khuếch đại tín hiệu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Loadcell 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2021205"/>
            <a:ext cx="7122160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98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V_I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converter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Mô phỏng với m = 0kg và m = 1kg</a:t>
            </a: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2834005"/>
            <a:ext cx="4337685" cy="3293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05" y="2833370"/>
            <a:ext cx="4394835" cy="3294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209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kế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dòng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dòng 4-20mA bằng cách chuyển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dòng thành áp qua một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trở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Rshunt. Sau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áp trên trở vào bộ khuếch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vi sai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ra áp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ứng.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Tại m = 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1kg</a:t>
            </a: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3508375"/>
            <a:ext cx="8128000" cy="2604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209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kế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dòng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dòng 4-20mA bằng cách chuyển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dòng thành áp qua một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trở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Rshunt. Sau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áp trên trở vào bộ khuếch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vi sai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ra áp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ứng.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Tại m = 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0kg</a:t>
            </a: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3546475"/>
            <a:ext cx="8280400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236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kế mạch bù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nhiệt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Trên l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ý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thuyết, cảm biến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thiết kế khi nó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ang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tham chiếu trong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một môi tr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ờng thiết kế nhất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ịnh, khi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 tính chính xác của cảm biến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 sẽ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úng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 chỉ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ối với tại môi tr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ờng mà nó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sản xuất. Trong thực tế, cảm biến sẽ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dùng ở những môi tr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ờng khác nhau, cụ thể với load cell khi xem xét về vấn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ề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nhiệt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 nó sẽ có những sai số theo nh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datasheet mô tả.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645" y="3423285"/>
            <a:ext cx="466153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98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Giả sử bù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nhiệt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Thêm điện áp giả định vào để làm offset do nhiệt gây 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</a:t>
            </a: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712720"/>
            <a:ext cx="4076700" cy="2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80" y="2602230"/>
            <a:ext cx="4297680" cy="2592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171700" y="5361940"/>
            <a:ext cx="9359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Tại 50 °</a:t>
            </a:r>
            <a:r>
              <a:rPr lang="vi-VN" altLang="en-US"/>
              <a:t>C</a:t>
            </a:r>
            <a:endParaRPr lang="vi-V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430645" y="5361940"/>
            <a:ext cx="1036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Tại </a:t>
            </a:r>
            <a:r>
              <a:rPr lang="vi-VN" altLang="en-US"/>
              <a:t>100 °</a:t>
            </a:r>
            <a:r>
              <a:rPr lang="vi-VN" altLang="en-US"/>
              <a:t>C</a:t>
            </a:r>
            <a:endParaRPr lang="vi-V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125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kế mạch cân bằng ( bù nhiệt và cân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chỉnh )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Sử dụng OP07CS8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làm mạch cộng tín hiệu bù nhiệt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 và tín hiệu cân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chỉnh offset thủ công. 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989580"/>
            <a:ext cx="701040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319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hần mềm NI Multisim không có bộ ADC 19 bits nên ta cần thiết kế lại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bằng cách kết hợp các bộ ADC 16 bits có sẵn trong phần mềm.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mô phỏng bộ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 19 bits trên NI Multisim ta sử dụng ph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pháp cộng song song nhiều ng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vi-VN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 của các bộ ADC với nhau.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Một bộ ADC 16 bits có thể tạo ra 65536 (216) mức tín hiệu khác nhau, với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yêu cầu của bài này thì ta cần tối thiểu 500000 mức tín hiệu,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ă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 thêm 3 bits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ủ 19 bits thì ta cần xếp chồng 8 bộ ADC 16 bits lên nhau.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Số mức biểu diễn </a:t>
            </a:r>
            <a:r>
              <a:rPr lang="en-US" altLang="vi-VN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r>
              <a:rPr lang="en-US" altLang="en-US" sz="1800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16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× 2</a:t>
            </a:r>
            <a:r>
              <a:rPr lang="en-US" altLang="en-US" sz="1800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= 65535 × 8 = 524288 (mức)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541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 với 8 bộ ADC thì ta cần 8 khoảng Vref , mỗi bộ ADC sẽ phụ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trách phát hiện sự thay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tín hiệu trong từng khoảng,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làm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iều này thì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 cần chia tầm toàn thang ban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ầu R = 2.65V lớn thành 8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oạn nhỏ bằng nhau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và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ặt tên cho mỗi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oạn là Rn: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vậy ta sẽ có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các khoảng Vref bằng nhau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 với từng bộ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sau: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1 có khoảng Vref là: [0.65 − 0.98125]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2 có khoảng Vref là: [0.98125 − 1.3125]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3 có khoảng Vref là: [1.3125 − 1.64375]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4 có khoảng Vref là: [1.64375 − 1.975]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5 có khoảng Vref là: [1.975 − 2.30625]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6 có khoảng Vref là: [2.30625 − 2.6375]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7 có khoảng Vref là: [2.6375 − 2.96875]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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ADC thứ 8 có khoảng Vref là: [2.96875 − 3.3] (V)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845" y="3109595"/>
            <a:ext cx="2988945" cy="756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236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Khi có tín hiệu Analog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vào bộ ADC, tín hiệu này sẽ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qua tất cả bộ, bên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trong mỗi bộ ADC sẽ thực hiện so sánh ng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ỡng tín hiệu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ầu vào này với khoảng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Vref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 và biến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tín hiệu tại ng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Một số công thức tính toán</a:t>
            </a: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0" y="3429000"/>
            <a:ext cx="1990725" cy="771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4431665"/>
            <a:ext cx="2857500" cy="67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20" y="5338445"/>
            <a:ext cx="2143125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61bbfb93_8_0"/>
          <p:cNvSpPr txBox="1"/>
          <p:nvPr>
            <p:ph type="title"/>
          </p:nvPr>
        </p:nvSpPr>
        <p:spPr>
          <a:xfrm>
            <a:off x="685800" y="274638"/>
            <a:ext cx="8001000" cy="716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bg2">
                    <a:lumMod val="60000"/>
                    <a:lumOff val="40000"/>
                  </a:schemeClr>
                </a:solidFill>
                <a:sym typeface="+mn-ea"/>
              </a:rPr>
              <a:t>Nhóm 17</a:t>
            </a:r>
            <a:endParaRPr lang="vi-VN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0" name="Google Shape;180;g35e61bbfb93_8_0"/>
          <p:cNvSpPr txBox="1"/>
          <p:nvPr>
            <p:ph type="body" idx="1"/>
          </p:nvPr>
        </p:nvSpPr>
        <p:spPr>
          <a:xfrm>
            <a:off x="685800" y="990600"/>
            <a:ext cx="8001000" cy="513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vi-VN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1" name="Google Shape;181;g35e61bbfb93_8_0"/>
          <p:cNvSpPr txBox="1"/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372235" y="2435225"/>
          <a:ext cx="6399530" cy="241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563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800"/>
                        <a:t>Sinh viên thực hiện</a:t>
                      </a:r>
                      <a:endParaRPr lang="vi-V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800"/>
                        <a:t>Mã số sinh viên</a:t>
                      </a:r>
                      <a:endParaRPr lang="vi-VN" altLang="en-US" sz="1800"/>
                    </a:p>
                  </a:txBody>
                  <a:tcPr/>
                </a:tc>
              </a:tr>
              <a:tr h="5911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Ve Samy 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2212901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624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Nguyễn Xuân Phát 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2212529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5778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Nguyễn Thanh Duy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2210527</a:t>
                      </a:r>
                      <a:endParaRPr lang="en-US" altLang="en-US" sz="1800"/>
                    </a:p>
                    <a:p>
                      <a:pPr algn="ctr">
                        <a:buNone/>
                      </a:pPr>
                      <a:endParaRPr lang="en-US" alt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Ví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dụ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778375" y="2097405"/>
            <a:ext cx="409829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</a:t>
            </a:r>
            <a:r>
              <a:rPr lang="vi-VN" altLang="en-US"/>
              <a:t>í dụ tại m = 0.5kg, điện áp ngõ ra thu được khi mô phỏng là 1.98V, sử dụng 1.98V để giả sử ngõ vào cho bộ mô phỏng </a:t>
            </a:r>
            <a:r>
              <a:rPr lang="vi-VN" altLang="en-US"/>
              <a:t>ADC</a:t>
            </a:r>
            <a:endParaRPr lang="vi-VN" altLang="en-US"/>
          </a:p>
          <a:p>
            <a:endParaRPr lang="vi-VN" altLang="en-US"/>
          </a:p>
          <a:p>
            <a:r>
              <a:rPr lang="vi-VN" altLang="en-US"/>
              <a:t>Ngõ ra có giá trị là </a:t>
            </a:r>
            <a:r>
              <a:rPr lang="vi-VN" altLang="en-US"/>
              <a:t>267965</a:t>
            </a:r>
            <a:endParaRPr lang="vi-VN" altLang="en-US"/>
          </a:p>
          <a:p>
            <a:endParaRPr lang="vi-VN" altLang="en-US"/>
          </a:p>
          <a:p>
            <a:endParaRPr lang="vi-VN" altLang="en-US"/>
          </a:p>
          <a:p>
            <a:endParaRPr lang="vi-VN" altLang="en-US"/>
          </a:p>
          <a:p>
            <a:endParaRPr lang="vi-VN" altLang="en-US"/>
          </a:p>
          <a:p>
            <a:r>
              <a:rPr lang="vi-VN" altLang="en-US"/>
              <a:t>Đ</a:t>
            </a:r>
            <a:r>
              <a:rPr lang="en-US" altLang="en-US"/>
              <a:t>ổi tín hiệu này về giá trị khối l</a:t>
            </a:r>
            <a:r>
              <a:rPr lang="en-US" altLang="en-US"/>
              <a:t>ư</a:t>
            </a:r>
            <a:r>
              <a:rPr lang="en-US" altLang="en-US"/>
              <a:t>ợng ta cần </a:t>
            </a:r>
            <a:r>
              <a:rPr lang="en-US" altLang="en-US"/>
              <a:t>đư</a:t>
            </a:r>
            <a:r>
              <a:rPr lang="en-US" altLang="en-US"/>
              <a:t>a về giá trị </a:t>
            </a:r>
            <a:r>
              <a:rPr lang="en-US" altLang="en-US"/>
              <a:t>đ</a:t>
            </a:r>
            <a:r>
              <a:rPr lang="en-US" altLang="en-US"/>
              <a:t>iện áp t</a:t>
            </a:r>
            <a:r>
              <a:rPr lang="en-US" altLang="en-US"/>
              <a:t>ư</a:t>
            </a:r>
            <a:r>
              <a:rPr lang="en-US" altLang="en-US"/>
              <a:t>ơng ứng và dùng công thức </a:t>
            </a:r>
            <a:r>
              <a:rPr lang="en-US" altLang="en-US"/>
              <a:t>đ</a:t>
            </a:r>
            <a:r>
              <a:rPr lang="en-US" altLang="en-US"/>
              <a:t>ể </a:t>
            </a:r>
            <a:r>
              <a:rPr lang="en-US" altLang="en-US"/>
              <a:t>đư</a:t>
            </a:r>
            <a:r>
              <a:rPr lang="en-US" altLang="en-US"/>
              <a:t>a về giá trị khối l</a:t>
            </a:r>
            <a:r>
              <a:rPr lang="en-US" altLang="en-US"/>
              <a:t>ư</a:t>
            </a:r>
            <a:r>
              <a:rPr lang="en-US" altLang="en-US"/>
              <a:t>ợng cụ thể:</a:t>
            </a:r>
            <a:endParaRPr lang="en-US" altLang="en-US"/>
          </a:p>
          <a:p>
            <a:endParaRPr lang="vi-VN" altLang="en-US"/>
          </a:p>
          <a:p>
            <a:endParaRPr lang="vi-V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2303145"/>
            <a:ext cx="4133850" cy="3096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3286125"/>
            <a:ext cx="3863975" cy="54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5" y="4732655"/>
            <a:ext cx="3589655" cy="5327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752600"/>
            <a:ext cx="7687310" cy="46805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0515" y="6492875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Mô </a:t>
            </a:r>
            <a:r>
              <a:rPr lang="en-US" altLang="en-US"/>
              <a:t>phỏng với giá trị 0Kg ở nhiệt </a:t>
            </a:r>
            <a:r>
              <a:rPr lang="en-US" altLang="en-US"/>
              <a:t>đ</a:t>
            </a:r>
            <a:r>
              <a:rPr lang="en-US" altLang="en-US"/>
              <a:t>ộ 0</a:t>
            </a:r>
            <a:r>
              <a:rPr lang="en-US" altLang="en-US"/>
              <a:t>°</a:t>
            </a:r>
            <a:r>
              <a:rPr lang="en-US" altLang="en-US"/>
              <a:t>C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Thiết mạch đọc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ADC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50515" y="6492875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Mô </a:t>
            </a:r>
            <a:r>
              <a:rPr lang="en-US" altLang="en-US"/>
              <a:t>phỏng với giá trị </a:t>
            </a:r>
            <a:r>
              <a:rPr lang="vi-VN" altLang="en-US"/>
              <a:t>1</a:t>
            </a:r>
            <a:r>
              <a:rPr lang="en-US" altLang="en-US"/>
              <a:t>Kg ở nhiệt </a:t>
            </a:r>
            <a:r>
              <a:rPr lang="en-US" altLang="en-US"/>
              <a:t>đ</a:t>
            </a:r>
            <a:r>
              <a:rPr lang="en-US" altLang="en-US"/>
              <a:t>ộ 0</a:t>
            </a:r>
            <a:r>
              <a:rPr lang="en-US" altLang="en-US"/>
              <a:t>°</a:t>
            </a:r>
            <a:r>
              <a:rPr lang="en-US" altLang="en-US"/>
              <a:t>C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1724660"/>
            <a:ext cx="7694930" cy="4708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mô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 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28850"/>
            <a:ext cx="8839200" cy="3079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98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Thống kê kết quả mô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1679575"/>
            <a:ext cx="4234815" cy="2352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20" y="1679575"/>
            <a:ext cx="4311015" cy="2249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4311015"/>
            <a:ext cx="4251960" cy="224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70" y="4311015"/>
            <a:ext cx="4330065" cy="22409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42995" y="4030345"/>
            <a:ext cx="2083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Dòng </a:t>
            </a:r>
            <a:r>
              <a:rPr lang="vi-VN" altLang="en-US"/>
              <a:t>và áp tại T = 0°</a:t>
            </a:r>
            <a:r>
              <a:rPr lang="vi-VN" altLang="en-US"/>
              <a:t>C</a:t>
            </a:r>
            <a:endParaRPr lang="vi-V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42995" y="6551295"/>
            <a:ext cx="21926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Dòng và áp tại T = </a:t>
            </a:r>
            <a:r>
              <a:rPr lang="vi-VN" altLang="en-US"/>
              <a:t>50°</a:t>
            </a:r>
            <a:r>
              <a:rPr lang="vi-VN" altLang="en-US"/>
              <a:t>C</a:t>
            </a:r>
            <a:endParaRPr lang="vi-V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090" y="1168400"/>
            <a:ext cx="6456680" cy="51200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174115"/>
            <a:ext cx="6821170" cy="47402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1569085"/>
            <a:ext cx="3898900" cy="4516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1569085"/>
            <a:ext cx="3789045" cy="4515485"/>
          </a:xfrm>
          <a:prstGeom prst="rect">
            <a:avLst/>
          </a:prstGeom>
        </p:spPr>
      </p:pic>
      <p:sp>
        <p:nvSpPr>
          <p:cNvPr id="1" name="Text Box 0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1536065"/>
            <a:ext cx="4241165" cy="4652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90" y="1503680"/>
            <a:ext cx="3951605" cy="46850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no_component_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443990"/>
            <a:ext cx="3916045" cy="4671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65" y="1444625"/>
            <a:ext cx="3962400" cy="4670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>
            <p:ph type="title"/>
          </p:nvPr>
        </p:nvSpPr>
        <p:spPr>
          <a:xfrm>
            <a:off x="664100" y="320912"/>
            <a:ext cx="8001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400"/>
              <a:buFont typeface="Arial" panose="020B0604020202020204"/>
              <a:buNone/>
            </a:pPr>
            <a:r>
              <a:rPr lang="en-US" sz="44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Nội dung</a:t>
            </a:r>
            <a:endParaRPr lang="en-US" sz="44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"/>
          <p:cNvSpPr txBox="1"/>
          <p:nvPr>
            <p:ph type="body" idx="1"/>
          </p:nvPr>
        </p:nvSpPr>
        <p:spPr>
          <a:xfrm>
            <a:off x="664100" y="1105625"/>
            <a:ext cx="80010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AutoNum type="arabicPeriod"/>
            </a:pPr>
            <a:r>
              <a:rPr lang="vi-VN" altLang="en-US"/>
              <a:t>Tổng quan lý thuyết</a:t>
            </a:r>
            <a:endParaRPr lang="en-US"/>
          </a:p>
          <a:p>
            <a:pPr marL="514350" marR="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AutoNum type="arabicPeriod"/>
            </a:pPr>
            <a:r>
              <a:rPr lang="vi-VN" alt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Tín</a:t>
            </a:r>
            <a:r>
              <a:rPr lang="vi-VN" alt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 toán mô phỏng</a:t>
            </a:r>
            <a:endParaRPr lang="en-US"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Thiết kế </a:t>
            </a:r>
            <a:r>
              <a:rPr lang="vi-VN" alt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phần cứng</a:t>
            </a:r>
            <a:endParaRPr lang="en-US"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Kết quả hiện thực</a:t>
            </a:r>
            <a:endParaRPr lang="en-US"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Kết luận và hướng phát triển</a:t>
            </a:r>
            <a:endParaRPr lang="en-US"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14350" marR="0" lvl="0" indent="-311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endParaRPr sz="3200" b="0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3946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3124200" y="5908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power5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772920"/>
            <a:ext cx="2884170" cy="3850640"/>
          </a:xfrm>
          <a:prstGeom prst="rect">
            <a:avLst/>
          </a:prstGeom>
        </p:spPr>
      </p:pic>
      <p:pic>
        <p:nvPicPr>
          <p:cNvPr id="3" name="Picture 2" descr="power-5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1761490"/>
            <a:ext cx="2901950" cy="3874135"/>
          </a:xfrm>
          <a:prstGeom prst="rect">
            <a:avLst/>
          </a:prstGeom>
        </p:spPr>
      </p:pic>
      <p:pic>
        <p:nvPicPr>
          <p:cNvPr id="5" name="Picture 4" descr="power3v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765935"/>
            <a:ext cx="2895600" cy="38652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Thiết kế phần cứng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component_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074545" y="343535"/>
            <a:ext cx="51377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hiện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sim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" y="2307590"/>
            <a:ext cx="3448685" cy="2957830"/>
          </a:xfrm>
          <a:prstGeom prst="rect">
            <a:avLst/>
          </a:prstGeom>
        </p:spPr>
      </p:pic>
      <p:pic>
        <p:nvPicPr>
          <p:cNvPr id="3" name="Picture 2" descr="real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30" y="1630680"/>
            <a:ext cx="5515610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sim_1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2119630"/>
            <a:ext cx="4274820" cy="3011805"/>
          </a:xfrm>
          <a:prstGeom prst="rect">
            <a:avLst/>
          </a:prstGeom>
        </p:spPr>
      </p:pic>
      <p:pic>
        <p:nvPicPr>
          <p:cNvPr id="5" name="Picture 4" descr="real_1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90" y="1753870"/>
            <a:ext cx="6450330" cy="3628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sim_81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" y="2120265"/>
            <a:ext cx="4608830" cy="2973705"/>
          </a:xfrm>
          <a:prstGeom prst="rect">
            <a:avLst/>
          </a:prstGeom>
        </p:spPr>
      </p:pic>
      <p:pic>
        <p:nvPicPr>
          <p:cNvPr id="3" name="Picture 2" descr="real_81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733550"/>
            <a:ext cx="666559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sim_100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2105025"/>
            <a:ext cx="4144645" cy="3164205"/>
          </a:xfrm>
          <a:prstGeom prst="rect">
            <a:avLst/>
          </a:prstGeom>
        </p:spPr>
      </p:pic>
      <p:pic>
        <p:nvPicPr>
          <p:cNvPr id="5" name="Picture 4" descr="real_100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1760855"/>
            <a:ext cx="6645910" cy="3738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sim_163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2039620"/>
            <a:ext cx="4194810" cy="3180715"/>
          </a:xfrm>
          <a:prstGeom prst="rect">
            <a:avLst/>
          </a:prstGeom>
        </p:spPr>
      </p:pic>
      <p:pic>
        <p:nvPicPr>
          <p:cNvPr id="3" name="Picture 2" descr="real_163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35" y="1752600"/>
            <a:ext cx="6675120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sim_243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" y="2159000"/>
            <a:ext cx="3867150" cy="2948940"/>
          </a:xfrm>
          <a:prstGeom prst="rect">
            <a:avLst/>
          </a:prstGeom>
        </p:spPr>
      </p:pic>
      <p:pic>
        <p:nvPicPr>
          <p:cNvPr id="5" name="Picture 4" descr="real_243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95" y="1661160"/>
            <a:ext cx="6798945" cy="38246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sim_357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2094230"/>
            <a:ext cx="3769995" cy="3068955"/>
          </a:xfrm>
          <a:prstGeom prst="rect">
            <a:avLst/>
          </a:prstGeom>
        </p:spPr>
      </p:pic>
      <p:pic>
        <p:nvPicPr>
          <p:cNvPr id="3" name="Picture 2" descr="real_357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85" y="1811655"/>
            <a:ext cx="6707505" cy="37731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sim_501g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2081530"/>
            <a:ext cx="3739515" cy="3233420"/>
          </a:xfrm>
          <a:prstGeom prst="rect">
            <a:avLst/>
          </a:prstGeom>
        </p:spPr>
      </p:pic>
      <p:pic>
        <p:nvPicPr>
          <p:cNvPr id="5" name="Picture 4" descr="real_501g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1808480"/>
            <a:ext cx="6717665" cy="3778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lý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thuyết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29590" y="1752600"/>
            <a:ext cx="7848600" cy="344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Yêu cầu </a:t>
            </a:r>
            <a:r>
              <a:rPr lang="en-US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ề tài</a:t>
            </a:r>
            <a:endParaRPr lang="en-US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ề 9: Thiết kế mạch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khối l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ợng (tiểu ly) sử dụng Load cell. Mạch có tầm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0-1kg,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 phân giải 2mg, ng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 là dòng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t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ơng ứng từ 4-20mA (thả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nổi):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a. Lựa chọn và mô phỏng Load cell.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b. Lựa chọn OPAMP sử dụng, mô phỏng OPAMP theo datasheet.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c. Thiết kế mạch bù nhiệt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d.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ảm bảo sai số (giữa giá trị l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ý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thuyết và thực tế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qua mạch) ±5%.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e. Thiết kế mạch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ọc dòng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và cho ng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 ADC. Tiến hành lựa chọn ADC (số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bit, nguồn). Mô phỏng mạch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ọc và kiểm chứng.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r>
              <a:rPr 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Kết quả thực hiện</a:t>
            </a:r>
            <a:endParaRPr 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sim_1k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2063115"/>
            <a:ext cx="4733290" cy="3269615"/>
          </a:xfrm>
          <a:prstGeom prst="rect">
            <a:avLst/>
          </a:prstGeom>
        </p:spPr>
      </p:pic>
      <p:pic>
        <p:nvPicPr>
          <p:cNvPr id="3" name="Picture 2" descr="real_1k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826260"/>
            <a:ext cx="6762750" cy="38042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93762" y="288925"/>
            <a:ext cx="82502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 Kết luận và hướng phát triển</a:t>
            </a:r>
            <a:r>
              <a:rPr lang="vi-VN" altLang="en-US" sz="4000" b="1" u="heavy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vi-VN" altLang="en-US" sz="4000" b="1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630555" y="1760855"/>
            <a:ext cx="7973060" cy="4219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/>
            <a:r>
              <a:rPr lang="en-US" altLang="en-US"/>
              <a:t>Nhóm </a:t>
            </a:r>
            <a:r>
              <a:rPr lang="" altLang="en-US"/>
              <a:t>đ</a:t>
            </a:r>
            <a:r>
              <a:rPr lang="en-US" altLang="en-US"/>
              <a:t>ã hoàn thành việc thiết kế mạch </a:t>
            </a:r>
            <a:r>
              <a:rPr lang="" altLang="en-US"/>
              <a:t>đ</a:t>
            </a:r>
            <a:r>
              <a:rPr lang="en-US" altLang="en-US"/>
              <a:t>o khối l</a:t>
            </a:r>
            <a:r>
              <a:rPr lang="" altLang="en-US"/>
              <a:t>ư</a:t>
            </a:r>
            <a:r>
              <a:rPr lang="en-US" altLang="en-US"/>
              <a:t>ợng (tiểu ly) sử dụng</a:t>
            </a:r>
            <a:r>
              <a:rPr lang="vi-VN" altLang="en-US"/>
              <a:t> </a:t>
            </a:r>
            <a:r>
              <a:rPr lang="en-US" altLang="en-US"/>
              <a:t>Load cell YZC-133, </a:t>
            </a:r>
            <a:r>
              <a:rPr lang="" altLang="en-US"/>
              <a:t>đ</a:t>
            </a:r>
            <a:r>
              <a:rPr lang="en-US" altLang="en-US"/>
              <a:t>áp ứng </a:t>
            </a:r>
            <a:r>
              <a:rPr lang="" altLang="en-US"/>
              <a:t>đ</a:t>
            </a:r>
            <a:r>
              <a:rPr lang="en-US" altLang="en-US"/>
              <a:t>ầy </a:t>
            </a:r>
            <a:r>
              <a:rPr lang="" altLang="en-US"/>
              <a:t>đ</a:t>
            </a:r>
            <a:r>
              <a:rPr lang="en-US" altLang="en-US"/>
              <a:t>ủ các yêu cầu kỹ thuật của </a:t>
            </a:r>
            <a:r>
              <a:rPr lang="" altLang="en-US"/>
              <a:t>đ</a:t>
            </a:r>
            <a:r>
              <a:rPr lang="en-US" altLang="en-US"/>
              <a:t>ề tài </a:t>
            </a:r>
            <a:r>
              <a:rPr lang="" altLang="en-US"/>
              <a:t>đư</a:t>
            </a:r>
            <a:r>
              <a:rPr lang="en-US" altLang="en-US"/>
              <a:t>a ra, bao</a:t>
            </a:r>
            <a:r>
              <a:rPr lang="vi-VN" altLang="en-US"/>
              <a:t> </a:t>
            </a:r>
            <a:r>
              <a:rPr lang="en-US" altLang="en-US"/>
              <a:t>gồm tầm </a:t>
            </a:r>
            <a:r>
              <a:rPr lang="" altLang="en-US"/>
              <a:t>đ</a:t>
            </a:r>
            <a:r>
              <a:rPr lang="en-US" altLang="en-US"/>
              <a:t>o 0-1kg và </a:t>
            </a:r>
            <a:r>
              <a:rPr lang="" altLang="en-US"/>
              <a:t>đ</a:t>
            </a:r>
            <a:r>
              <a:rPr lang="en-US" altLang="en-US"/>
              <a:t>ộ phân giải 2mg. Nhóm </a:t>
            </a:r>
            <a:r>
              <a:rPr lang="" altLang="en-US"/>
              <a:t>đ</a:t>
            </a:r>
            <a:r>
              <a:rPr lang="en-US" altLang="en-US"/>
              <a:t>ã trình bày một quy trình thiết</a:t>
            </a:r>
            <a:r>
              <a:rPr lang="vi-VN" altLang="en-US"/>
              <a:t> </a:t>
            </a:r>
            <a:r>
              <a:rPr lang="en-US" altLang="en-US"/>
              <a:t>kế mạch từ khâu lựa chọn linh kiện, tính toán l</a:t>
            </a:r>
            <a:r>
              <a:rPr lang="" altLang="en-US"/>
              <a:t>ý</a:t>
            </a:r>
            <a:r>
              <a:rPr lang="en-US" altLang="en-US"/>
              <a:t> thuyết, mô phỏng các khối chức</a:t>
            </a:r>
            <a:r>
              <a:rPr lang="vi-VN" altLang="en-US"/>
              <a:t> </a:t>
            </a:r>
            <a:r>
              <a:rPr lang="en-US" altLang="en-US"/>
              <a:t>n</a:t>
            </a:r>
            <a:r>
              <a:rPr lang="" altLang="en-US"/>
              <a:t>ă</a:t>
            </a:r>
            <a:r>
              <a:rPr lang="en-US" altLang="en-US"/>
              <a:t>ng, thiết kế bộ chuyển </a:t>
            </a:r>
            <a:r>
              <a:rPr lang="" altLang="en-US"/>
              <a:t>đ</a:t>
            </a:r>
            <a:r>
              <a:rPr lang="en-US" altLang="en-US"/>
              <a:t>ổi ADC, </a:t>
            </a:r>
            <a:r>
              <a:rPr lang="" altLang="en-US"/>
              <a:t>đ</a:t>
            </a:r>
            <a:r>
              <a:rPr lang="en-US" altLang="en-US"/>
              <a:t>ến việc thiết kế và thi công phần cứng. Các</a:t>
            </a:r>
            <a:r>
              <a:rPr lang="vi-VN" altLang="en-US"/>
              <a:t> </a:t>
            </a:r>
            <a:r>
              <a:rPr lang="en-US" altLang="en-US"/>
              <a:t>giá trị tính gần </a:t>
            </a:r>
            <a:r>
              <a:rPr lang="" altLang="en-US"/>
              <a:t>đ</a:t>
            </a:r>
            <a:r>
              <a:rPr lang="en-US" altLang="en-US"/>
              <a:t>úng với khi tính l</a:t>
            </a:r>
            <a:r>
              <a:rPr lang="" altLang="en-US"/>
              <a:t>ý</a:t>
            </a:r>
            <a:r>
              <a:rPr lang="en-US" altLang="en-US"/>
              <a:t> thuyết. Mạch </a:t>
            </a:r>
            <a:r>
              <a:rPr lang="" altLang="en-US"/>
              <a:t>đư</a:t>
            </a:r>
            <a:r>
              <a:rPr lang="en-US" altLang="en-US"/>
              <a:t>ợc thiết kế khá hoàn chỉnh</a:t>
            </a:r>
            <a:r>
              <a:rPr lang="vi-VN" altLang="en-US"/>
              <a:t> </a:t>
            </a:r>
            <a:r>
              <a:rPr lang="en-US" altLang="en-US"/>
              <a:t>từ ng</a:t>
            </a:r>
            <a:r>
              <a:rPr lang="" altLang="en-US"/>
              <a:t>õ</a:t>
            </a:r>
            <a:r>
              <a:rPr lang="en-US" altLang="en-US"/>
              <a:t> ra Load cell (tín hiệu mV nhỏ) qua bộ khuếch </a:t>
            </a:r>
            <a:r>
              <a:rPr lang="" altLang="en-US"/>
              <a:t>đ</a:t>
            </a:r>
            <a:r>
              <a:rPr lang="en-US" altLang="en-US"/>
              <a:t>ại vi sai INA333 , mạch</a:t>
            </a:r>
            <a:r>
              <a:rPr lang="vi-VN" altLang="en-US"/>
              <a:t> </a:t>
            </a:r>
            <a:r>
              <a:rPr lang="en-US" altLang="en-US"/>
              <a:t>chuyển </a:t>
            </a:r>
            <a:r>
              <a:rPr lang="" altLang="en-US"/>
              <a:t>đ</a:t>
            </a:r>
            <a:r>
              <a:rPr lang="en-US" altLang="en-US"/>
              <a:t>ổi V-I (0-5V thành 4-20mA), thiết kế mạch bù nhiệt, mạch </a:t>
            </a:r>
            <a:r>
              <a:rPr lang="" altLang="en-US"/>
              <a:t>đ</a:t>
            </a:r>
            <a:r>
              <a:rPr lang="en-US" altLang="en-US"/>
              <a:t>ọc dòng, và</a:t>
            </a:r>
            <a:r>
              <a:rPr lang="vi-VN" altLang="en-US"/>
              <a:t> </a:t>
            </a:r>
            <a:r>
              <a:rPr lang="en-US" altLang="en-US"/>
              <a:t>cuối cùng là mạch </a:t>
            </a:r>
            <a:r>
              <a:rPr lang="" altLang="en-US"/>
              <a:t>đ</a:t>
            </a:r>
            <a:r>
              <a:rPr lang="en-US" altLang="en-US"/>
              <a:t>ọc ADC. Các kết quả mô phỏng cho thấy giá trị </a:t>
            </a:r>
            <a:r>
              <a:rPr lang="" altLang="en-US"/>
              <a:t>đ</a:t>
            </a:r>
            <a:r>
              <a:rPr lang="en-US" altLang="en-US"/>
              <a:t>ầu ra (dòng</a:t>
            </a:r>
            <a:r>
              <a:rPr lang="vi-VN" altLang="en-US"/>
              <a:t> </a:t>
            </a:r>
            <a:r>
              <a:rPr lang="" altLang="en-US"/>
              <a:t>đ</a:t>
            </a:r>
            <a:r>
              <a:rPr lang="en-US" altLang="en-US"/>
              <a:t>iện và </a:t>
            </a:r>
            <a:r>
              <a:rPr lang="" altLang="en-US"/>
              <a:t>đ</a:t>
            </a:r>
            <a:r>
              <a:rPr lang="en-US" altLang="en-US"/>
              <a:t>iện áp) gần </a:t>
            </a:r>
            <a:r>
              <a:rPr lang="" altLang="en-US"/>
              <a:t>đ</a:t>
            </a:r>
            <a:r>
              <a:rPr lang="en-US" altLang="en-US"/>
              <a:t>úng với giá trị l</a:t>
            </a:r>
            <a:r>
              <a:rPr lang="" altLang="en-US"/>
              <a:t>ý</a:t>
            </a:r>
            <a:r>
              <a:rPr lang="en-US" altLang="en-US"/>
              <a:t> thuyết.</a:t>
            </a:r>
            <a:endParaRPr lang="en-US" altLang="en-US"/>
          </a:p>
          <a:p>
            <a:pPr algn="just"/>
            <a:endParaRPr lang="vi-VN" altLang="en-US"/>
          </a:p>
          <a:p>
            <a:pPr indent="457200" algn="just"/>
            <a:r>
              <a:rPr lang="vi-VN" altLang="en-US"/>
              <a:t>N</a:t>
            </a:r>
            <a:r>
              <a:rPr lang="en-US" altLang="en-US"/>
              <a:t>hóm </a:t>
            </a:r>
            <a:r>
              <a:rPr lang="" altLang="en-US"/>
              <a:t>đ</a:t>
            </a:r>
            <a:r>
              <a:rPr lang="en-US" altLang="en-US"/>
              <a:t>ã</a:t>
            </a:r>
            <a:r>
              <a:rPr lang="vi-VN" altLang="en-US"/>
              <a:t> t</a:t>
            </a:r>
            <a:r>
              <a:rPr lang="en-US" altLang="en-US"/>
              <a:t>hực hiện phần cứng thực tế một</a:t>
            </a:r>
            <a:r>
              <a:rPr lang="vi-VN" altLang="en-US"/>
              <a:t> </a:t>
            </a:r>
            <a:r>
              <a:rPr lang="en-US" altLang="en-US"/>
              <a:t>mạch </a:t>
            </a:r>
            <a:r>
              <a:rPr lang="" altLang="en-US"/>
              <a:t>đ</a:t>
            </a:r>
            <a:r>
              <a:rPr lang="en-US" altLang="en-US"/>
              <a:t>o khối l</a:t>
            </a:r>
            <a:r>
              <a:rPr lang="" altLang="en-US"/>
              <a:t>ư</a:t>
            </a:r>
            <a:r>
              <a:rPr lang="en-US" altLang="en-US"/>
              <a:t>ợng có </a:t>
            </a:r>
            <a:r>
              <a:rPr lang="" altLang="en-US"/>
              <a:t>đ</a:t>
            </a:r>
            <a:r>
              <a:rPr lang="en-US" altLang="en-US"/>
              <a:t>ộ chính xác và </a:t>
            </a:r>
            <a:r>
              <a:rPr lang="" altLang="en-US"/>
              <a:t>đ</a:t>
            </a:r>
            <a:r>
              <a:rPr lang="en-US" altLang="en-US"/>
              <a:t>ộ phân giải cao gần với </a:t>
            </a:r>
            <a:r>
              <a:rPr lang="" altLang="en-US"/>
              <a:t>đ</a:t>
            </a:r>
            <a:r>
              <a:rPr lang="en-US" altLang="en-US"/>
              <a:t>ề tài yêu cầu.</a:t>
            </a:r>
            <a:r>
              <a:rPr lang="vi-VN" altLang="en-US"/>
              <a:t> </a:t>
            </a:r>
            <a:r>
              <a:rPr lang="en-US" altLang="en-US"/>
              <a:t>Các giá trị </a:t>
            </a:r>
            <a:r>
              <a:rPr lang="" altLang="en-US"/>
              <a:t>đ</a:t>
            </a:r>
            <a:r>
              <a:rPr lang="en-US" altLang="en-US"/>
              <a:t>o </a:t>
            </a:r>
            <a:r>
              <a:rPr lang="" altLang="en-US"/>
              <a:t>đ</a:t>
            </a:r>
            <a:r>
              <a:rPr lang="en-US" altLang="en-US"/>
              <a:t>ạc </a:t>
            </a:r>
            <a:r>
              <a:rPr lang="" altLang="en-US"/>
              <a:t>đư</a:t>
            </a:r>
            <a:r>
              <a:rPr lang="en-US" altLang="en-US"/>
              <a:t>ợc c</a:t>
            </a:r>
            <a:r>
              <a:rPr lang="" altLang="en-US"/>
              <a:t>ũ</a:t>
            </a:r>
            <a:r>
              <a:rPr lang="en-US" altLang="en-US"/>
              <a:t>ng thể hiện r</a:t>
            </a:r>
            <a:r>
              <a:rPr lang="" altLang="en-US"/>
              <a:t>õ</a:t>
            </a:r>
            <a:r>
              <a:rPr lang="en-US" altLang="en-US"/>
              <a:t> ràng và t</a:t>
            </a:r>
            <a:r>
              <a:rPr lang="" altLang="en-US"/>
              <a:t>ư</a:t>
            </a:r>
            <a:r>
              <a:rPr lang="en-US" altLang="en-US"/>
              <a:t>ơng </a:t>
            </a:r>
            <a:r>
              <a:rPr lang="" altLang="en-US"/>
              <a:t>đ</a:t>
            </a:r>
            <a:r>
              <a:rPr lang="en-US" altLang="en-US"/>
              <a:t>ối chính xác. Tuy nhiên,</a:t>
            </a:r>
            <a:r>
              <a:rPr lang="vi-VN" altLang="en-US"/>
              <a:t> </a:t>
            </a:r>
            <a:r>
              <a:rPr lang="en-US" altLang="en-US"/>
              <a:t>kết quả </a:t>
            </a:r>
            <a:r>
              <a:rPr lang="" altLang="en-US"/>
              <a:t>đ</a:t>
            </a:r>
            <a:r>
              <a:rPr lang="en-US" altLang="en-US"/>
              <a:t>ối chiếu giữa mô phỏng phần mềm và phần cứng thực tế vẫn có sai số</a:t>
            </a:r>
            <a:r>
              <a:rPr lang="vi-VN" altLang="en-US"/>
              <a:t> </a:t>
            </a:r>
            <a:r>
              <a:rPr lang="en-US" altLang="en-US"/>
              <a:t>khá nhỏ có thể là do </a:t>
            </a:r>
            <a:r>
              <a:rPr lang="" altLang="en-US"/>
              <a:t>đ</a:t>
            </a:r>
            <a:r>
              <a:rPr lang="en-US" altLang="en-US"/>
              <a:t>iều kiện môi tr</a:t>
            </a:r>
            <a:r>
              <a:rPr lang="" altLang="en-US"/>
              <a:t>ư</a:t>
            </a:r>
            <a:r>
              <a:rPr lang="en-US" altLang="en-US"/>
              <a:t>ờng thực tế, tính chất linh kiện thực, nh</a:t>
            </a:r>
            <a:r>
              <a:rPr lang="" altLang="en-US"/>
              <a:t>ư</a:t>
            </a:r>
            <a:r>
              <a:rPr lang="en-US" altLang="en-US"/>
              <a:t>ng</a:t>
            </a:r>
            <a:r>
              <a:rPr lang="vi-VN" altLang="en-US"/>
              <a:t> </a:t>
            </a:r>
            <a:r>
              <a:rPr lang="en-US" altLang="en-US"/>
              <a:t>vẫn có thể tạm chấp nhận </a:t>
            </a:r>
            <a:r>
              <a:rPr lang="" altLang="en-US"/>
              <a:t>đư</a:t>
            </a:r>
            <a:r>
              <a:rPr lang="en-US" altLang="en-US"/>
              <a:t>ợc. Giải pháp khắc phục có thể</a:t>
            </a:r>
            <a:r>
              <a:rPr lang="vi-VN" altLang="en-US"/>
              <a:t> </a:t>
            </a:r>
            <a:r>
              <a:rPr lang="en-US" altLang="en-US"/>
              <a:t>bằng phần cứng và</a:t>
            </a:r>
            <a:r>
              <a:rPr lang="vi-VN" altLang="en-US"/>
              <a:t> </a:t>
            </a:r>
            <a:r>
              <a:rPr lang="en-US" altLang="en-US"/>
              <a:t>phần mềm, nhóm sẽ nghiên cứu và cập nhật trong t</a:t>
            </a:r>
            <a:r>
              <a:rPr lang="" altLang="en-US"/>
              <a:t>ư</a:t>
            </a:r>
            <a:r>
              <a:rPr lang="en-US" altLang="en-US"/>
              <a:t>ơng lai</a:t>
            </a:r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0" y="838200"/>
            <a:ext cx="9144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-78105" y="2367915"/>
            <a:ext cx="9300845" cy="2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9600"/>
              <a:buFont typeface="Arial" panose="020B0604020202020204"/>
              <a:buNone/>
            </a:pPr>
            <a:r>
              <a:rPr lang="en-US" sz="4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CẢM ƠN</a:t>
            </a:r>
            <a:r>
              <a:rPr lang="vi-VN" altLang="en-US" sz="4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THẦY </a:t>
            </a:r>
            <a:endParaRPr lang="vi-VN" altLang="en-US" sz="4400" b="1" i="0" u="none" strike="noStrike" cap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9600"/>
              <a:buFont typeface="Arial" panose="020B0604020202020204"/>
              <a:buNone/>
            </a:pPr>
            <a:r>
              <a:rPr lang="vi-VN" altLang="en-US" sz="4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ĐÃ LẮNG NGHE </a:t>
            </a:r>
            <a:endParaRPr lang="vi-VN" altLang="en-US" sz="4400" b="1" i="0" u="none" strike="noStrike" cap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9600"/>
              <a:buFont typeface="Arial" panose="020B0604020202020204"/>
              <a:buNone/>
            </a:pPr>
            <a:r>
              <a:rPr lang="vi-VN" altLang="en-US" sz="4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PHẦN TRÌNH BÀY CỦA </a:t>
            </a:r>
            <a:r>
              <a:rPr lang="vi-VN" altLang="en-US" sz="4400" b="1" i="0" u="none" strike="noStrike" cap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NHÓM</a:t>
            </a:r>
            <a:endParaRPr lang="vi-VN" altLang="en-US" sz="4400" b="1" i="0" u="none" strike="noStrike" cap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lý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thuyết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3080" y="1353185"/>
            <a:ext cx="7848600" cy="205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Loadcell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oad cell là một cảm biến dùng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lực hoặc khối l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ợng bằng cách chuyển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lực tác dụng lên nó thành tín hiệu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iện. Load cell hiện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th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ờng hoạt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ộng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dựa trên các strain gauge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ợc dán lên một cấu trúc kim loại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àn hồi. Khi có lực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tác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ộng, cấu trúc này bị biến dạng rất nhỏ, làm thay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ổi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trở của các strain</a:t>
            </a:r>
            <a:r>
              <a:rPr lang="vi-VN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gauge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" y="4052570"/>
            <a:ext cx="2231390" cy="2157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790" y="3841750"/>
            <a:ext cx="535749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lý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thuyết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95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Lựa chọn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loadcell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9805" y="1779905"/>
            <a:ext cx="440817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lý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thuyết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236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Lựa chọn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OPAMP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Vì ng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 vi sai với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 áp 5mV rất nhỏ và có thể bị ảnh 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ởng từ các giá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trị không l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ý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ởng của OPAMP và làm sai số. Do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ó, nhóm sẽ khuếch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iện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áp lên 5V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hạn chế ảnh h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ởng từ những giá trị không l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ý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ởng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 và giúp dễ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dàng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l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ư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ờng hơn.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Từ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ó, nhóm lựa chọn bộ khuếch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dụng cụ (Instrumentation</a:t>
            </a:r>
            <a:r>
              <a:rPr lang="vi-VN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Amplifier) INA333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khuếch 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 vi sai từ ng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õ</a:t>
            </a:r>
            <a:r>
              <a:rPr lang="en-US" altLang="en-US" sz="1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ra của load cell.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240" y="3714115"/>
            <a:ext cx="4287520" cy="2865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Tổng quan lý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thuyết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125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Lựa chọn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OPAMP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Bên cạnh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ó, nhóm chọn OPAMP OP07C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ể dùng cho các mạch V-I Con-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verter, mạch khuếch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ại, mạch 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</a:t>
            </a:r>
            <a:r>
              <a:rPr lang="en-US" alt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ệm,. . .</a:t>
            </a: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6605" y="2989580"/>
            <a:ext cx="2802255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893762" y="288925"/>
            <a:ext cx="6573837" cy="67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6C7"/>
              </a:buClr>
              <a:buSzPts val="4000"/>
              <a:buFont typeface="Arial" panose="020B0604020202020204"/>
              <a:buNone/>
            </a:pP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Tính toán mô </a:t>
            </a:r>
            <a:r>
              <a:rPr lang="vi-VN" altLang="en-US" sz="4000" b="1" i="0" u="none">
                <a:solidFill>
                  <a:srgbClr val="3376C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phỏng</a:t>
            </a:r>
            <a:endParaRPr lang="vi-VN" altLang="en-US" sz="4000" b="1" i="0" u="none">
              <a:solidFill>
                <a:srgbClr val="3376C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19430" y="1346835"/>
            <a:ext cx="7848600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Mô phỏng </a:t>
            </a:r>
            <a:r>
              <a:rPr lang="vi-VN" alt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Loadcell </a:t>
            </a:r>
            <a:endParaRPr lang="vi-VN" altLang="en-US" sz="2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256540" y="6433185"/>
            <a:ext cx="9400540" cy="982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" y="2536825"/>
            <a:ext cx="2853690" cy="3643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2536825"/>
            <a:ext cx="2823845" cy="36677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03*210"/>
  <p:tag name="TABLE_ENDDRAG_RECT" val="108*182*503*210"/>
</p:tagLst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6861</Words>
  <Application>WPS Presentation</Application>
  <PresentationFormat/>
  <Paragraphs>342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2_Office Theme</vt:lpstr>
      <vt:lpstr>1_Office Theme</vt:lpstr>
      <vt:lpstr>1_Hoang Trang'course format</vt:lpstr>
      <vt:lpstr>Office Theme</vt:lpstr>
      <vt:lpstr>2_Hoang Trang'course format</vt:lpstr>
      <vt:lpstr>3_Hoang Trang'course format</vt:lpstr>
      <vt:lpstr>4_Hoang Trang'course format</vt:lpstr>
      <vt:lpstr>PowerPoint 演示文稿</vt:lpstr>
      <vt:lpstr>Nhóm 17</vt:lpstr>
      <vt:lpstr>Nội dung</vt:lpstr>
      <vt:lpstr>1. Tổng quan lý thuyết</vt:lpstr>
      <vt:lpstr>1. Tổng quan lý thuyết</vt:lpstr>
      <vt:lpstr>1. Tổng quan lý thuyết</vt:lpstr>
      <vt:lpstr>1. Tổng quan lý thuyết</vt:lpstr>
      <vt:lpstr>1. Tổng quan lý thuyết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2. Tính toán mô phỏng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3. Thiết kế phần cứng</vt:lpstr>
      <vt:lpstr>4. Kết quả thực hiện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HOANG Trang</dc:creator>
  <cp:lastModifiedBy>Thanh Duy Nguyễn</cp:lastModifiedBy>
  <cp:revision>33</cp:revision>
  <dcterms:created xsi:type="dcterms:W3CDTF">2025-12-31T07:54:00Z</dcterms:created>
  <dcterms:modified xsi:type="dcterms:W3CDTF">2026-01-03T05:19:35Z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169B06E1FB8E434D8992DB3024229A92_13</vt:lpwstr>
  </property>
  <property fmtid="{D5CDD505-2E9C-101B-9397-08002B2CF9AE}" pid="3" name="KSOProductBuildVer">
    <vt:lpwstr>1033-12.2.0.23196</vt:lpwstr>
  </property>
</Properties>
</file>